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76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12.03.2015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25 фоны для презентаций\Новое\3363011-e8daf0d724550c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/>
          <p:cNvSpPr/>
          <p:nvPr/>
        </p:nvSpPr>
        <p:spPr>
          <a:xfrm>
            <a:off x="1554291" y="620688"/>
            <a:ext cx="6022803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egoe Print" panose="02000600000000000000" pitchFamily="2" charset="0"/>
              </a:rPr>
              <a:t>Ласкаво </a:t>
            </a:r>
          </a:p>
          <a:p>
            <a:pPr algn="ctr"/>
            <a:r>
              <a:rPr lang="uk-UA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egoe Print" panose="02000600000000000000" pitchFamily="2" charset="0"/>
              </a:rPr>
              <a:t>просимо!</a:t>
            </a:r>
            <a:endParaRPr lang="ru-RU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17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i="1" dirty="0" smtClean="0">
                <a:solidFill>
                  <a:srgbClr val="002060"/>
                </a:solidFill>
              </a:rPr>
              <a:t>Команда 2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273711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1838 рік, 22 квітня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183081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1843 рік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9652" y="3106411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1847 рік, 5 квітня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98688" y="4029741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1861 рік, 10 березня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733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984" y="59660"/>
            <a:ext cx="9144000" cy="2577251"/>
          </a:xfrm>
        </p:spPr>
        <p:txBody>
          <a:bodyPr>
            <a:noAutofit/>
          </a:bodyPr>
          <a:lstStyle/>
          <a:p>
            <a:r>
              <a:rPr lang="uk-UA" sz="6000" b="1" dirty="0">
                <a:solidFill>
                  <a:srgbClr val="002060"/>
                </a:solidFill>
                <a:latin typeface="Segoe Print" panose="02000600000000000000" pitchFamily="2" charset="0"/>
              </a:rPr>
              <a:t>І</a:t>
            </a:r>
            <a:r>
              <a:rPr lang="en-US" sz="6000" b="1" dirty="0">
                <a:solidFill>
                  <a:srgbClr val="002060"/>
                </a:solidFill>
                <a:latin typeface="Segoe Print" panose="02000600000000000000" pitchFamily="2" charset="0"/>
              </a:rPr>
              <a:t>V</a:t>
            </a:r>
            <a:r>
              <a:rPr lang="uk-UA" sz="6000" b="1" dirty="0">
                <a:solidFill>
                  <a:srgbClr val="002060"/>
                </a:solidFill>
                <a:latin typeface="Segoe Print" panose="02000600000000000000" pitchFamily="2" charset="0"/>
              </a:rPr>
              <a:t> етап </a:t>
            </a:r>
            <a:r>
              <a:rPr lang="uk-UA" sz="60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/>
            </a:r>
            <a:br>
              <a:rPr lang="uk-UA" sz="60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</a:br>
            <a:r>
              <a:rPr lang="uk-UA" sz="60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«</a:t>
            </a:r>
            <a:r>
              <a:rPr lang="uk-UA" sz="6000" b="1" dirty="0">
                <a:solidFill>
                  <a:srgbClr val="002060"/>
                </a:solidFill>
                <a:latin typeface="Segoe Print" panose="02000600000000000000" pitchFamily="2" charset="0"/>
              </a:rPr>
              <a:t>КОНКУРС КАПІТАНІВ</a:t>
            </a:r>
            <a:r>
              <a:rPr lang="uk-UA" sz="60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»</a:t>
            </a:r>
            <a:endParaRPr lang="ru-RU" sz="6000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4" name="Рисунок 3" descr="дівчинка думає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589" y="2421935"/>
            <a:ext cx="3630885" cy="44067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11894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86210"/>
          </a:xfrm>
        </p:spPr>
        <p:txBody>
          <a:bodyPr>
            <a:noAutofit/>
          </a:bodyPr>
          <a:lstStyle/>
          <a:p>
            <a:r>
              <a:rPr lang="en-US" sz="6600" b="1" smtClean="0">
                <a:solidFill>
                  <a:srgbClr val="002060"/>
                </a:solidFill>
                <a:latin typeface="Segoe Print" panose="02000600000000000000" pitchFamily="2" charset="0"/>
              </a:rPr>
              <a:t>V</a:t>
            </a:r>
            <a:r>
              <a:rPr lang="uk-UA" sz="66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uk-UA" sz="6600" b="1" dirty="0">
                <a:solidFill>
                  <a:srgbClr val="002060"/>
                </a:solidFill>
                <a:latin typeface="Segoe Print" panose="02000600000000000000" pitchFamily="2" charset="0"/>
              </a:rPr>
              <a:t>етап «ПОМІРКУЙ</a:t>
            </a:r>
            <a:r>
              <a:rPr lang="uk-UA" sz="66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!»</a:t>
            </a:r>
            <a:endParaRPr lang="ru-RU" sz="6600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4322139" cy="38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983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10"/>
          <p:cNvSpPr>
            <a:spLocks noChangeArrowheads="1" noChangeShapeType="1" noTextEdit="1"/>
          </p:cNvSpPr>
          <p:nvPr/>
        </p:nvSpPr>
        <p:spPr bwMode="auto">
          <a:xfrm>
            <a:off x="2627784" y="548680"/>
            <a:ext cx="3024733" cy="3763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А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WordArt 11"/>
          <p:cNvSpPr>
            <a:spLocks noChangeArrowheads="1" noChangeShapeType="1" noTextEdit="1"/>
          </p:cNvSpPr>
          <p:nvPr/>
        </p:nvSpPr>
        <p:spPr bwMode="auto">
          <a:xfrm>
            <a:off x="3765252" y="2132856"/>
            <a:ext cx="749796" cy="83439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о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4756368"/>
            <a:ext cx="4896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80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«Сова»</a:t>
            </a:r>
            <a:endParaRPr lang="ru-RU" sz="80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53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Рисунок 6" descr="j02938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1"/>
            <a:ext cx="17430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 сполучна лінія 4"/>
          <p:cNvCxnSpPr>
            <a:cxnSpLocks noChangeShapeType="1"/>
          </p:cNvCxnSpPr>
          <p:nvPr/>
        </p:nvCxnSpPr>
        <p:spPr bwMode="auto">
          <a:xfrm>
            <a:off x="251520" y="3383280"/>
            <a:ext cx="3024336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WordArt 1"/>
          <p:cNvSpPr>
            <a:spLocks noChangeArrowheads="1" noChangeShapeType="1" noTextEdit="1"/>
          </p:cNvSpPr>
          <p:nvPr/>
        </p:nvSpPr>
        <p:spPr bwMode="auto">
          <a:xfrm>
            <a:off x="3059832" y="1556792"/>
            <a:ext cx="1800200" cy="182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100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373" y="828288"/>
            <a:ext cx="9066906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16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АР     </a:t>
            </a:r>
            <a:r>
              <a:rPr kumimoji="0" lang="uk-UA" altLang="ja-JP" sz="16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'ля</a:t>
            </a:r>
            <a:endParaRPr kumimoji="0" lang="ru-RU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16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З</a:t>
            </a:r>
            <a:endParaRPr kumimoji="0" lang="uk-UA" altLang="ja-JP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41880" y="180687"/>
            <a:ext cx="9566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«Назар </a:t>
            </a:r>
            <a:r>
              <a:rPr lang="uk-UA" sz="6600" b="1" dirty="0" err="1" smtClean="0">
                <a:solidFill>
                  <a:srgbClr val="002060"/>
                </a:solidFill>
                <a:latin typeface="Segoe Print" panose="02000600000000000000" pitchFamily="2" charset="0"/>
              </a:rPr>
              <a:t>Стодоля</a:t>
            </a:r>
            <a:r>
              <a:rPr lang="uk-UA" sz="66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»</a:t>
            </a:r>
            <a:endParaRPr lang="ru-RU" sz="66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4061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Рисунок 4" descr="Фото-00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930" y="1593528"/>
            <a:ext cx="4686840" cy="3748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3771900" y="1873250"/>
            <a:ext cx="114300" cy="2952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rtl="0">
              <a:buNone/>
            </a:pP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cxnSp>
        <p:nvCxnSpPr>
          <p:cNvPr id="9" name="Пряма сполучна лінія 8"/>
          <p:cNvCxnSpPr>
            <a:cxnSpLocks noChangeShapeType="1"/>
          </p:cNvCxnSpPr>
          <p:nvPr/>
        </p:nvCxnSpPr>
        <p:spPr bwMode="auto">
          <a:xfrm>
            <a:off x="5455285" y="7831455"/>
            <a:ext cx="1487170" cy="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Пряма сполучна лінія 9"/>
          <p:cNvCxnSpPr>
            <a:cxnSpLocks noChangeShapeType="1"/>
          </p:cNvCxnSpPr>
          <p:nvPr/>
        </p:nvCxnSpPr>
        <p:spPr bwMode="auto">
          <a:xfrm flipV="1">
            <a:off x="6249670" y="8972550"/>
            <a:ext cx="800100" cy="114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97768" y="274478"/>
            <a:ext cx="874846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9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 і  </a:t>
            </a:r>
            <a:r>
              <a:rPr kumimoji="0" lang="uk-UA" altLang="ja-JP" sz="9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і</a:t>
            </a:r>
            <a:r>
              <a:rPr kumimoji="0" lang="uk-UA" altLang="ja-JP" sz="9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Е           </a:t>
            </a:r>
            <a:endParaRPr kumimoji="0" lang="ru-RU" altLang="ja-JP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ja-JP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 сполучна лінія 14"/>
          <p:cNvCxnSpPr/>
          <p:nvPr/>
        </p:nvCxnSpPr>
        <p:spPr>
          <a:xfrm flipH="1">
            <a:off x="4211960" y="729432"/>
            <a:ext cx="1080120" cy="8640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7768" y="5361617"/>
            <a:ext cx="4335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«Лілея»</a:t>
            </a:r>
            <a:endParaRPr lang="ru-RU" sz="7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3964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749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Рисунок 2" descr="j01496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3299" y="2708920"/>
            <a:ext cx="2966379" cy="2110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 сполучна лінія 5"/>
          <p:cNvCxnSpPr>
            <a:cxnSpLocks noChangeShapeType="1"/>
          </p:cNvCxnSpPr>
          <p:nvPr/>
        </p:nvCxnSpPr>
        <p:spPr bwMode="auto">
          <a:xfrm flipV="1">
            <a:off x="4136558" y="5146612"/>
            <a:ext cx="4006528" cy="272577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WordArt 7"/>
          <p:cNvSpPr>
            <a:spLocks noChangeArrowheads="1" noChangeShapeType="1" noTextEdit="1"/>
          </p:cNvSpPr>
          <p:nvPr/>
        </p:nvSpPr>
        <p:spPr bwMode="auto">
          <a:xfrm>
            <a:off x="1907683" y="1392882"/>
            <a:ext cx="2710036" cy="2933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ru-RU" sz="3600" b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cs typeface="Arial"/>
              </a:rPr>
              <a:t>а</a:t>
            </a:r>
            <a:endParaRPr lang="ru-RU" sz="3600" b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"/>
              <a:cs typeface="Arial"/>
            </a:endParaRPr>
          </a:p>
        </p:txBody>
      </p:sp>
      <p:cxnSp>
        <p:nvCxnSpPr>
          <p:cNvPr id="8" name="Пряма сполучна лінія 7"/>
          <p:cNvCxnSpPr>
            <a:cxnSpLocks noChangeShapeType="1"/>
          </p:cNvCxnSpPr>
          <p:nvPr/>
        </p:nvCxnSpPr>
        <p:spPr bwMode="auto">
          <a:xfrm>
            <a:off x="5455285" y="7831455"/>
            <a:ext cx="1487170" cy="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" name="Пряма сполучна лінія 8"/>
          <p:cNvCxnSpPr>
            <a:cxnSpLocks noChangeShapeType="1"/>
          </p:cNvCxnSpPr>
          <p:nvPr/>
        </p:nvCxnSpPr>
        <p:spPr bwMode="auto">
          <a:xfrm flipV="1">
            <a:off x="6249670" y="8972550"/>
            <a:ext cx="800100" cy="1143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417292" y="1262370"/>
            <a:ext cx="640085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ja-JP" sz="7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              н    К</a:t>
            </a:r>
            <a:endParaRPr kumimoji="0" lang="ru-RU" altLang="ja-JP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auto">
          <a:xfrm>
            <a:off x="2659782" y="2657485"/>
            <a:ext cx="1114400" cy="1254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 xmlns="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 rtl="0">
              <a:buNone/>
            </a:pPr>
            <a:r>
              <a:rPr lang="ru-RU" sz="3600" kern="10" spc="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і</a:t>
            </a:r>
            <a:endParaRPr lang="ru-RU" sz="3600" kern="10" spc="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  <p:cxnSp>
        <p:nvCxnSpPr>
          <p:cNvPr id="14" name="Пряма сполучна лінія 13"/>
          <p:cNvCxnSpPr/>
          <p:nvPr/>
        </p:nvCxnSpPr>
        <p:spPr>
          <a:xfrm>
            <a:off x="4783299" y="2462699"/>
            <a:ext cx="296637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54654" y="4819025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latin typeface="Segoe Print" panose="02000600000000000000" pitchFamily="2" charset="0"/>
              </a:rPr>
              <a:t>1, 3, 4</a:t>
            </a:r>
            <a:endParaRPr lang="ru-RU" sz="7200" b="1" dirty="0">
              <a:latin typeface="Segoe Print" panose="020006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4533" y="228600"/>
            <a:ext cx="76270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«Іван Підкова»</a:t>
            </a:r>
            <a:endParaRPr lang="ru-RU" sz="66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08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D:\Школа\Позакласні заходи\23 школа\2014 - 2015 н. р\Місячник української писемності і мови\Шевченківські читання\Старша школа\shevchenko-molod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912" y="741090"/>
            <a:ext cx="5154813" cy="61169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2376315"/>
            <a:ext cx="457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dirty="0" err="1" smtClean="0">
                <a:solidFill>
                  <a:srgbClr val="002060"/>
                </a:solidFill>
                <a:latin typeface="Segoe Print" panose="02000600000000000000" pitchFamily="2" charset="0"/>
              </a:rPr>
              <a:t>Бліц-турнір</a:t>
            </a:r>
            <a:endParaRPr lang="ru-RU" sz="66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166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D:\Школа\Позакласні заходи\23 школа\2014 - 2015 н. р\Місячник української писемності і мови\Шевченківські читання\Старша школа\O-AFgJGqN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70264"/>
            <a:ext cx="9143999" cy="453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55255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3363011-e8daf0d724550c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692696" y="672416"/>
            <a:ext cx="77586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Segoe Print" panose="02000600000000000000" pitchFamily="2" charset="0"/>
              </a:rPr>
              <a:t>Дякую за увагу!</a:t>
            </a:r>
            <a:endParaRPr lang="ru-RU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206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3990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Школа\Позакласні заходи\23 школа\2014 - 2015 н. р\Місячник української писемності і мови\Шевченківські читання\Старша школа\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692" y="2888000"/>
            <a:ext cx="8422777" cy="376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2290266"/>
          </a:xfrm>
        </p:spPr>
        <p:txBody>
          <a:bodyPr>
            <a:noAutofit/>
          </a:bodyPr>
          <a:lstStyle/>
          <a:p>
            <a:pPr algn="just"/>
            <a:r>
              <a:rPr lang="uk-UA" sz="54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   47 </a:t>
            </a:r>
            <a:r>
              <a:rPr lang="uk-UA" sz="5400" b="1" dirty="0">
                <a:solidFill>
                  <a:srgbClr val="002060"/>
                </a:solidFill>
                <a:latin typeface="Segoe Print" panose="02000600000000000000" pitchFamily="2" charset="0"/>
              </a:rPr>
              <a:t>років життя, з яких 24 – прожито у </a:t>
            </a:r>
            <a:r>
              <a:rPr lang="uk-UA" sz="54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кріпацтві…</a:t>
            </a:r>
            <a:endParaRPr lang="ru-RU" sz="54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29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1760"/>
            <a:ext cx="9144000" cy="1498178"/>
          </a:xfrm>
        </p:spPr>
        <p:txBody>
          <a:bodyPr>
            <a:noAutofit/>
          </a:bodyPr>
          <a:lstStyle/>
          <a:p>
            <a:pPr algn="just"/>
            <a:r>
              <a:rPr lang="uk-UA" sz="48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   24 </a:t>
            </a:r>
            <a:r>
              <a:rPr lang="uk-UA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вільних – 10 років загублених у засланні під вартою</a:t>
            </a:r>
            <a:r>
              <a:rPr lang="uk-UA" sz="4800" b="1" dirty="0" smtClean="0">
                <a:solidFill>
                  <a:srgbClr val="002060"/>
                </a:solidFill>
                <a:latin typeface="Segoe Print" panose="02000600000000000000" pitchFamily="2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3074" name="Picture 2" descr="D:\Школа\Позакласні заходи\23 школа\2014 - 2015 н. р\Місячник української писемності і мови\Шевченківські читання\Старша школа\1392195367_shevchenko_tar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9009" y="1843130"/>
            <a:ext cx="7181384" cy="502401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545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D:\Школа\Позакласні заходи\23 школа\2014 - 2015 н. р\Місячник української писемності і мови\Шевченківські читання\Старша школа\ima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56565"/>
            <a:ext cx="4752528" cy="6344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728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2" y="-32976"/>
            <a:ext cx="9144000" cy="4110048"/>
          </a:xfrm>
        </p:spPr>
        <p:txBody>
          <a:bodyPr>
            <a:no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І етап – розминка. </a:t>
            </a:r>
            <a: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</a:br>
            <a:r>
              <a:rPr lang="uk-UA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ІІ – «Впізнай героя».</a:t>
            </a:r>
            <a: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</a:br>
            <a:r>
              <a:rPr lang="uk-UA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ІІІ етап – «Хто швидше?»</a:t>
            </a:r>
            <a: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</a:br>
            <a:r>
              <a:rPr lang="uk-UA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І</a:t>
            </a:r>
            <a:r>
              <a:rPr lang="en-US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V</a:t>
            </a:r>
            <a:r>
              <a:rPr lang="uk-UA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 – конкурс капітанів. </a:t>
            </a:r>
            <a: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/>
            </a:r>
            <a:br>
              <a:rPr lang="ru-RU" sz="4800" b="1" dirty="0">
                <a:solidFill>
                  <a:srgbClr val="002060"/>
                </a:solidFill>
                <a:latin typeface="Segoe Print" panose="02000600000000000000" pitchFamily="2" charset="0"/>
              </a:rPr>
            </a:br>
            <a:r>
              <a:rPr lang="en-US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V</a:t>
            </a:r>
            <a:r>
              <a:rPr lang="uk-UA" sz="4800" b="1" dirty="0">
                <a:solidFill>
                  <a:srgbClr val="002060"/>
                </a:solidFill>
                <a:latin typeface="Segoe Print" panose="02000600000000000000" pitchFamily="2" charset="0"/>
              </a:rPr>
              <a:t> етап – «Поміркуй!» </a:t>
            </a:r>
            <a:endParaRPr lang="ru-RU" sz="4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4" name="Рисунок 3" descr="http://chapaevoschool.at.ua/Karandash.png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652288"/>
            <a:ext cx="2160240" cy="3214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8419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uk-UA" sz="6600" b="1" dirty="0">
                <a:solidFill>
                  <a:srgbClr val="002060"/>
                </a:solidFill>
                <a:latin typeface="Segoe Print" panose="02000600000000000000" pitchFamily="2" charset="0"/>
              </a:rPr>
              <a:t>І етап «РОЗМИНКА»</a:t>
            </a:r>
            <a:endParaRPr lang="ru-RU" sz="6600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5" name="Рисунок 4" descr="D:\АНИМАЦИИ\school2196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9040" y="2494459"/>
            <a:ext cx="3744416" cy="4363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73483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642194"/>
          </a:xfrm>
        </p:spPr>
        <p:txBody>
          <a:bodyPr>
            <a:noAutofit/>
          </a:bodyPr>
          <a:lstStyle/>
          <a:p>
            <a:r>
              <a:rPr lang="uk-UA" sz="6600" b="1" i="1" dirty="0">
                <a:solidFill>
                  <a:srgbClr val="002060"/>
                </a:solidFill>
              </a:rPr>
              <a:t>ІІ етап </a:t>
            </a:r>
            <a:r>
              <a:rPr lang="uk-UA" sz="6600" b="1" i="1" dirty="0" smtClean="0">
                <a:solidFill>
                  <a:srgbClr val="002060"/>
                </a:solidFill>
              </a:rPr>
              <a:t/>
            </a:r>
            <a:br>
              <a:rPr lang="uk-UA" sz="6600" b="1" i="1" dirty="0" smtClean="0">
                <a:solidFill>
                  <a:srgbClr val="002060"/>
                </a:solidFill>
              </a:rPr>
            </a:br>
            <a:r>
              <a:rPr lang="uk-UA" sz="6600" b="1" i="1" dirty="0" smtClean="0">
                <a:solidFill>
                  <a:srgbClr val="002060"/>
                </a:solidFill>
              </a:rPr>
              <a:t>«</a:t>
            </a:r>
            <a:r>
              <a:rPr lang="uk-UA" sz="6600" b="1" i="1" dirty="0">
                <a:solidFill>
                  <a:srgbClr val="002060"/>
                </a:solidFill>
              </a:rPr>
              <a:t>ВПІЗНАЙ ГЕРОЯ</a:t>
            </a:r>
            <a:r>
              <a:rPr lang="uk-UA" sz="6600" b="1" i="1" dirty="0" smtClean="0">
                <a:solidFill>
                  <a:srgbClr val="002060"/>
                </a:solidFill>
              </a:rPr>
              <a:t>»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b01b9c64ad3d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9"/>
            <a:ext cx="4248472" cy="4797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12928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144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uk-UA" sz="6600" b="1" i="1" dirty="0">
                <a:solidFill>
                  <a:srgbClr val="002060"/>
                </a:solidFill>
              </a:rPr>
              <a:t>ІІІ етап </a:t>
            </a:r>
            <a:r>
              <a:rPr lang="uk-UA" sz="6600" b="1" i="1" dirty="0" smtClean="0">
                <a:solidFill>
                  <a:srgbClr val="002060"/>
                </a:solidFill>
              </a:rPr>
              <a:t/>
            </a:r>
            <a:br>
              <a:rPr lang="uk-UA" sz="6600" b="1" i="1" dirty="0" smtClean="0">
                <a:solidFill>
                  <a:srgbClr val="002060"/>
                </a:solidFill>
              </a:rPr>
            </a:br>
            <a:r>
              <a:rPr lang="uk-UA" sz="6600" b="1" i="1" dirty="0" smtClean="0">
                <a:solidFill>
                  <a:srgbClr val="002060"/>
                </a:solidFill>
              </a:rPr>
              <a:t>«</a:t>
            </a:r>
            <a:r>
              <a:rPr lang="uk-UA" sz="6600" b="1" i="1" dirty="0">
                <a:solidFill>
                  <a:srgbClr val="002060"/>
                </a:solidFill>
              </a:rPr>
              <a:t>ХТО ШВИДШЕ</a:t>
            </a:r>
            <a:r>
              <a:rPr lang="uk-UA" sz="6600" b="1" i="1" dirty="0" smtClean="0">
                <a:solidFill>
                  <a:srgbClr val="002060"/>
                </a:solidFill>
              </a:rPr>
              <a:t>?»</a:t>
            </a:r>
            <a:endParaRPr lang="ru-RU" sz="66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D:\АНИМАЦИИ\b9c7fab6e5f5-1-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7440"/>
            <a:ext cx="4456009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6786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125 фоны для презентаций\Новое\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8288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856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002060"/>
                </a:solidFill>
              </a:rPr>
              <a:t>Команда 1</a:t>
            </a:r>
            <a:endParaRPr lang="ru-RU" sz="66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90655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1814 р</a:t>
            </a:r>
            <a:r>
              <a:rPr lang="uk-UA" sz="5400" b="1" i="1" dirty="0" smtClean="0">
                <a:solidFill>
                  <a:srgbClr val="002060"/>
                </a:solidFill>
              </a:rPr>
              <a:t>і</a:t>
            </a:r>
            <a:r>
              <a:rPr lang="ru-RU" sz="5400" b="1" i="1" dirty="0" smtClean="0">
                <a:solidFill>
                  <a:srgbClr val="002060"/>
                </a:solidFill>
              </a:rPr>
              <a:t>к, 9 </a:t>
            </a:r>
            <a:r>
              <a:rPr lang="ru-RU" sz="5400" b="1" i="1" dirty="0" err="1" smtClean="0">
                <a:solidFill>
                  <a:srgbClr val="002060"/>
                </a:solidFill>
              </a:rPr>
              <a:t>березня</a:t>
            </a:r>
            <a:r>
              <a:rPr lang="ru-RU" sz="5400" b="1" i="1" dirty="0" smtClean="0">
                <a:solidFill>
                  <a:srgbClr val="002060"/>
                </a:solidFill>
              </a:rPr>
              <a:t> 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2113985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1840 рік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5796" y="3094971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1845 рік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4976" y="4018301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1857 рік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950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124</Words>
  <Application>Microsoft Office PowerPoint</Application>
  <PresentationFormat>Экран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   47 років життя, з яких 24 – прожито у кріпацтві…</vt:lpstr>
      <vt:lpstr>   24 вільних – 10 років загублених у засланні під вартою.</vt:lpstr>
      <vt:lpstr>Слайд 4</vt:lpstr>
      <vt:lpstr>І етап – розминка.  ІІ – «Впізнай героя». ІІІ етап – «Хто швидше?» ІV – конкурс капітанів.  V етап – «Поміркуй!» </vt:lpstr>
      <vt:lpstr>І етап «РОЗМИНКА»</vt:lpstr>
      <vt:lpstr>ІІ етап  «ВПІЗНАЙ ГЕРОЯ»</vt:lpstr>
      <vt:lpstr>ІІІ етап  «ХТО ШВИДШЕ?»</vt:lpstr>
      <vt:lpstr>Команда 1</vt:lpstr>
      <vt:lpstr>Команда 2</vt:lpstr>
      <vt:lpstr>ІV етап  «КОНКУРС КАПІТАНІВ»</vt:lpstr>
      <vt:lpstr>V етап «ПОМІРКУЙ!»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User</cp:lastModifiedBy>
  <cp:revision>16</cp:revision>
  <dcterms:created xsi:type="dcterms:W3CDTF">2010-02-23T11:30:32Z</dcterms:created>
  <dcterms:modified xsi:type="dcterms:W3CDTF">2015-03-12T12:09:36Z</dcterms:modified>
</cp:coreProperties>
</file>